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71" r:id="rId3"/>
    <p:sldId id="393" r:id="rId4"/>
    <p:sldId id="408" r:id="rId5"/>
    <p:sldId id="409" r:id="rId6"/>
    <p:sldId id="400" r:id="rId7"/>
    <p:sldId id="401" r:id="rId8"/>
    <p:sldId id="382" r:id="rId9"/>
    <p:sldId id="403" r:id="rId10"/>
    <p:sldId id="404" r:id="rId11"/>
    <p:sldId id="410" r:id="rId12"/>
    <p:sldId id="378" r:id="rId13"/>
    <p:sldId id="405" r:id="rId14"/>
    <p:sldId id="411" r:id="rId15"/>
    <p:sldId id="394" r:id="rId16"/>
    <p:sldId id="414" r:id="rId17"/>
    <p:sldId id="415" r:id="rId18"/>
    <p:sldId id="406" r:id="rId19"/>
    <p:sldId id="413" r:id="rId20"/>
    <p:sldId id="385" r:id="rId21"/>
    <p:sldId id="388" r:id="rId22"/>
    <p:sldId id="407" r:id="rId23"/>
    <p:sldId id="412" r:id="rId24"/>
    <p:sldId id="31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103" d="100"/>
          <a:sy n="103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49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60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36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451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57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02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50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257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73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932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370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72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93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84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82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3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86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74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79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0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2014/5/11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2014/05/06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smtClean="0">
                <a:solidFill>
                  <a:schemeClr val="tx1"/>
                </a:solidFill>
              </a:rPr>
              <a:t>Michael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Schuhmacher</a:t>
            </a:r>
            <a:r>
              <a:rPr lang="en-US" altLang="zh-TW" sz="2000" dirty="0" smtClean="0">
                <a:solidFill>
                  <a:schemeClr val="tx1"/>
                </a:solidFill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              Simon Paolo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Ponzetto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WSDM’1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602610" y="1196752"/>
            <a:ext cx="5402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 smtClean="0"/>
              <a:t>Knowledge-based Graph Document Modeling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Information Content and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Pointwise</a:t>
            </a:r>
            <a:r>
              <a:rPr lang="en-US" altLang="zh-TW" sz="2800" dirty="0" smtClean="0">
                <a:solidFill>
                  <a:schemeClr val="tx1"/>
                </a:solidFill>
              </a:rPr>
              <a:t> Mutual Information (IC+PMI)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PMI : measure the mutual dependence between the two </a:t>
            </a: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             variable</a:t>
            </a: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Semantic relation weighting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3686362"/>
            <a:ext cx="3693104" cy="612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66" y="4495288"/>
            <a:ext cx="47781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Computing document similarity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1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3" y="1303969"/>
            <a:ext cx="4254497" cy="1891856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Three main steps: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Build a semantic graph</a:t>
            </a:r>
            <a:endParaRPr lang="en-US" altLang="zh-TW" sz="2800" dirty="0"/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Weight graph edges by edge cost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W(e) : weighting function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000" dirty="0" err="1" smtClean="0">
                <a:solidFill>
                  <a:schemeClr val="tx1"/>
                </a:solidFill>
              </a:rPr>
              <a:t>W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max</a:t>
            </a:r>
            <a:r>
              <a:rPr lang="en-US" altLang="zh-TW" sz="16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: globally highest possible weight in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DBpedia</a:t>
            </a:r>
            <a:r>
              <a:rPr lang="en-US" altLang="zh-TW" sz="2000" dirty="0" smtClean="0">
                <a:solidFill>
                  <a:schemeClr val="tx1"/>
                </a:solidFill>
              </a:rPr>
              <a:t> graph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Graph-based entity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759401"/>
            <a:ext cx="2459911" cy="4657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04248" y="2204864"/>
            <a:ext cx="1008112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9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Compute semantic distances between entity </a:t>
            </a:r>
            <a:r>
              <a:rPr lang="en-US" altLang="zh-TW" sz="2800" dirty="0" smtClean="0">
                <a:solidFill>
                  <a:schemeClr val="tx1"/>
                </a:solidFill>
              </a:rPr>
              <a:t>pairs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70752" lvl="1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EX:</a:t>
            </a:r>
          </a:p>
          <a:p>
            <a:pPr lvl="2">
              <a:spcBef>
                <a:spcPts val="180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c</a:t>
            </a:r>
            <a:r>
              <a:rPr lang="en-US" altLang="zh-TW" dirty="0" smtClean="0">
                <a:solidFill>
                  <a:schemeClr val="tx1"/>
                </a:solidFill>
              </a:rPr>
              <a:t>p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 = 6.0-4.7=1.3</a:t>
            </a:r>
          </a:p>
          <a:p>
            <a:pPr lvl="2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c</a:t>
            </a:r>
            <a:r>
              <a:rPr lang="en-US" altLang="zh-TW" dirty="0" smtClean="0">
                <a:solidFill>
                  <a:schemeClr val="tx1"/>
                </a:solidFill>
              </a:rPr>
              <a:t>p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</a:rPr>
              <a:t>=(6.0-4.8)+(6.0-5.3)</a:t>
            </a:r>
          </a:p>
          <a:p>
            <a:pPr marL="342202" lvl="2" indent="0">
              <a:spcBef>
                <a:spcPts val="0"/>
              </a:spcBef>
              <a:buNone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           +(6.0-5.1)=2.8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distance = 1.3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Graph-based entity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15258"/>
            <a:ext cx="4392488" cy="4415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69" y="2779667"/>
            <a:ext cx="4474144" cy="63221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590960" y="3800293"/>
            <a:ext cx="159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db</a:t>
            </a:r>
            <a:r>
              <a:rPr lang="en-US" altLang="zh-TW" dirty="0" smtClean="0"/>
              <a:t>: Bob Dylan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33377" y="3775120"/>
            <a:ext cx="292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db</a:t>
            </a:r>
            <a:r>
              <a:rPr lang="en-US" altLang="zh-TW" dirty="0" smtClean="0"/>
              <a:t>: Desire(Bob Dylan album)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654" y="4563437"/>
            <a:ext cx="5186162" cy="1864887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7242512" y="380816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W</a:t>
            </a:r>
            <a:r>
              <a:rPr lang="en-US" altLang="zh-TW" sz="1400" dirty="0" err="1" smtClean="0"/>
              <a:t>max</a:t>
            </a:r>
            <a:r>
              <a:rPr lang="en-US" altLang="zh-TW" dirty="0" smtClean="0"/>
              <a:t>=6.0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20072" y="4563437"/>
            <a:ext cx="1008112" cy="3777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205488" y="6051118"/>
            <a:ext cx="1008112" cy="3777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endCxn id="14" idx="0"/>
          </p:cNvCxnSpPr>
          <p:nvPr/>
        </p:nvCxnSpPr>
        <p:spPr>
          <a:xfrm>
            <a:off x="5709544" y="4941168"/>
            <a:ext cx="0" cy="1109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6084168" y="4941168"/>
            <a:ext cx="1008112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7067847" y="5321510"/>
            <a:ext cx="3302" cy="6795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6189167" y="5989368"/>
            <a:ext cx="878680" cy="2067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Computing document similarity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  <a:endParaRPr lang="en-US" altLang="zh-TW" sz="2800" b="1" dirty="0" smtClean="0"/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0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Computing document 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31168"/>
            <a:ext cx="5189252" cy="22899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3284984"/>
            <a:ext cx="1728192" cy="864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2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Opt for an application of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Graph Edit Distance(GED) </a:t>
            </a:r>
            <a:r>
              <a:rPr lang="en-US" altLang="zh-TW" sz="2800" dirty="0" smtClean="0">
                <a:solidFill>
                  <a:schemeClr val="tx1"/>
                </a:solidFill>
              </a:rPr>
              <a:t>to be able to effectively quantify degrees of similarity.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Define the distance between two graph in terms of the minimum cost of edit operation needed to transform one graph to the other.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Nodes in the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DBpedia</a:t>
            </a:r>
            <a:r>
              <a:rPr lang="en-US" altLang="zh-TW" sz="2800" dirty="0" smtClean="0">
                <a:solidFill>
                  <a:schemeClr val="tx1"/>
                </a:solidFill>
              </a:rPr>
              <a:t> graph is unique, not need to account for label mismatch between concepts.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D</a:t>
            </a:r>
            <a:r>
              <a:rPr lang="en-US" altLang="zh-TW" sz="2800" dirty="0" smtClean="0">
                <a:solidFill>
                  <a:schemeClr val="tx1"/>
                </a:solidFill>
              </a:rPr>
              <a:t>efine node modifications on the basis of the underlying edge structure.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Computing document 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5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The modification cost between two nodes is defined as the </a:t>
            </a:r>
            <a:r>
              <a:rPr lang="en-US" altLang="zh-TW" sz="2800" b="1" dirty="0">
                <a:solidFill>
                  <a:schemeClr val="tx1"/>
                </a:solidFill>
              </a:rPr>
              <a:t>sum of the edge costs </a:t>
            </a:r>
            <a:r>
              <a:rPr lang="en-US" altLang="zh-TW" sz="2800" dirty="0">
                <a:solidFill>
                  <a:schemeClr val="tx1"/>
                </a:solidFill>
              </a:rPr>
              <a:t>along their connecting graph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Adapt an approximation method based on bipartite graph matching for finding the minimal edit cost.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GED is now a bipartite graph matching problem that solve this minimization problem using the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Hungarian method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Computing document 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19" y="4818917"/>
            <a:ext cx="5562600" cy="200025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EX: Doc A :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db:Bob_Dylan</a:t>
            </a:r>
            <a:r>
              <a:rPr lang="en-US" altLang="zh-TW" sz="2800" dirty="0" smtClean="0">
                <a:solidFill>
                  <a:schemeClr val="tx1"/>
                </a:solidFill>
              </a:rPr>
              <a:t>,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db:Johnny_Cash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       Doc B :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db:Desire</a:t>
            </a:r>
            <a:r>
              <a:rPr lang="en-US" altLang="zh-TW" sz="2600" dirty="0" smtClean="0">
                <a:solidFill>
                  <a:schemeClr val="tx1"/>
                </a:solidFill>
              </a:rPr>
              <a:t>_(Bob Dylan album), </a:t>
            </a:r>
            <a:r>
              <a:rPr lang="en-US" altLang="zh-TW" sz="2600" dirty="0" err="1" smtClean="0">
                <a:solidFill>
                  <a:schemeClr val="tx1"/>
                </a:solidFill>
              </a:rPr>
              <a:t>db</a:t>
            </a:r>
            <a:r>
              <a:rPr lang="en-US" altLang="zh-TW" sz="2600" dirty="0" smtClean="0">
                <a:solidFill>
                  <a:schemeClr val="tx1"/>
                </a:solidFill>
              </a:rPr>
              <a:t>: folk music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(v1, v3)(v1, v4)(v2, v3)(v2, v4)</a:t>
            </a:r>
            <a:endParaRPr lang="en-US" altLang="zh-TW" sz="2800" dirty="0"/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c</a:t>
            </a:r>
            <a:r>
              <a:rPr lang="en-US" altLang="zh-TW" sz="2600" dirty="0" smtClean="0">
                <a:solidFill>
                  <a:schemeClr val="tx1"/>
                </a:solidFill>
              </a:rPr>
              <a:t>(v1,v3) =1.3   c(v1,v4)=3.5   c(v2,v3)=4.2   c(v2,v4)=1.7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Distance(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vi,vj</a:t>
            </a:r>
            <a:r>
              <a:rPr lang="en-US" altLang="zh-TW" sz="2400" dirty="0">
                <a:solidFill>
                  <a:schemeClr val="tx1"/>
                </a:solidFill>
              </a:rPr>
              <a:t>) = </a:t>
            </a:r>
            <a:r>
              <a:rPr lang="en-US" altLang="zh-TW" sz="2400" dirty="0" smtClean="0">
                <a:solidFill>
                  <a:schemeClr val="tx1"/>
                </a:solidFill>
              </a:rPr>
              <a:t>c(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vi,vj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distance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202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= (1.3+1.7) / </a:t>
            </a:r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Computing document 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411760" y="13726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13271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38331" y="229616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76256" y="238051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644008" y="422108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616116" y="421387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Hungarian Algorithm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32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Computing document similarity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TW" sz="2800" b="1" dirty="0" smtClean="0"/>
              <a:t>Experiments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0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Computing document similarity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dataset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21 different reference entities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Experiments---entity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852936"/>
            <a:ext cx="55966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Dataset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50 news articles</a:t>
            </a:r>
          </a:p>
          <a:p>
            <a:pPr marL="170752" lvl="1" indent="0">
              <a:spcBef>
                <a:spcPts val="1200"/>
              </a:spcBef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Linked system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err="1" smtClean="0">
                <a:solidFill>
                  <a:schemeClr val="tx1"/>
                </a:solidFill>
              </a:rPr>
              <a:t>Dbpedia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 err="1" smtClean="0">
                <a:solidFill>
                  <a:schemeClr val="tx1"/>
                </a:solidFill>
              </a:rPr>
              <a:t>TagMe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170752" lvl="1" indent="0">
              <a:spcBef>
                <a:spcPts val="1200"/>
              </a:spcBef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564" y="1772816"/>
            <a:ext cx="4667250" cy="37623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40152" y="3645024"/>
            <a:ext cx="237626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5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Dataset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50 news articles</a:t>
            </a:r>
          </a:p>
          <a:p>
            <a:pPr marL="170752" lvl="1" indent="0">
              <a:spcBef>
                <a:spcPts val="1200"/>
              </a:spcBef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170752" lvl="1" indent="0">
              <a:spcBef>
                <a:spcPts val="1200"/>
              </a:spcBef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Experiments---similarity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780928"/>
            <a:ext cx="376263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Computing document similarity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7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first proposal to exploit a Web-scale ontology to </a:t>
            </a:r>
            <a:r>
              <a:rPr lang="en-US" altLang="zh-TW" sz="2800" dirty="0">
                <a:solidFill>
                  <a:schemeClr val="tx1"/>
                </a:solidFill>
              </a:rPr>
              <a:t>provide structured </a:t>
            </a:r>
            <a:r>
              <a:rPr lang="en-US" altLang="zh-TW" sz="2800" dirty="0" smtClean="0">
                <a:solidFill>
                  <a:schemeClr val="tx1"/>
                </a:solidFill>
              </a:rPr>
              <a:t>representations of a document content and computing semantic distances in a knowledge-rich fashion.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Future work plan to develop method to jointly perform entity disambiguation and compute semantic similarity.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271463" y="1690494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Recent years have seen great deal of work on developing wide-coverage semantic technologies and method embedding semantic models.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Semantic information and knowledge-rich approaches can be used effectively for IR and NLP tasks.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59" y="4609403"/>
            <a:ext cx="1524000" cy="16383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0" y="5168259"/>
            <a:ext cx="2506659" cy="15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271463" y="1690494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Not exploit the relational knowledge and network structure encoded within wide-coverage knowledge bases.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 a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graph-based</a:t>
            </a:r>
            <a:r>
              <a:rPr lang="en-US" altLang="zh-TW" sz="2800" dirty="0" smtClean="0">
                <a:solidFill>
                  <a:schemeClr val="tx1"/>
                </a:solidFill>
              </a:rPr>
              <a:t> semantic model for representing document content, relies on the use of a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semantic network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3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Modeling document content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Graph-based entity ranking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Computing document similarity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7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 err="1" smtClean="0">
                <a:cs typeface="Tunga" pitchFamily="2" charset="0"/>
              </a:rPr>
              <a:t>DBpedia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community effort to extract structured information from Wikipedia.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Provide a wide-coverage knowledge base with many explicit semantic relations between entities.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RDF triple in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DBpedia</a:t>
            </a:r>
            <a:r>
              <a:rPr lang="en-US" altLang="zh-TW" sz="2800" dirty="0" smtClean="0">
                <a:solidFill>
                  <a:schemeClr val="tx1"/>
                </a:solidFill>
              </a:rPr>
              <a:t> : subject, predicate and object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90" y="4753674"/>
            <a:ext cx="3114435" cy="16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489" y="4316411"/>
            <a:ext cx="4680955" cy="240506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Semantic graph construction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Create a labeled directed graph G = (V, E)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Nodes V : all input concepts C 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connect: semantic relations R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Edges E : (v, r, v)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Expand : perform a depth-first search along the </a:t>
            </a:r>
          </a:p>
          <a:p>
            <a:pPr marL="170752" lvl="1" indent="0">
              <a:spcBef>
                <a:spcPts val="0"/>
              </a:spcBef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    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DBpedia</a:t>
            </a:r>
            <a:r>
              <a:rPr lang="en-US" altLang="zh-TW" sz="2400" dirty="0" smtClean="0">
                <a:solidFill>
                  <a:schemeClr val="tx1"/>
                </a:solidFill>
              </a:rPr>
              <a:t> graph and add all outgoing relations r</a:t>
            </a:r>
          </a:p>
          <a:p>
            <a:pPr lvl="2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Maximal length L = 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4531" y="5145144"/>
            <a:ext cx="380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/>
              <a:t>Dylan</a:t>
            </a:r>
            <a:r>
              <a:rPr lang="en-US" altLang="zh-TW" sz="2000" b="1" dirty="0"/>
              <a:t> </a:t>
            </a:r>
            <a:r>
              <a:rPr lang="en-US" altLang="zh-TW" sz="2000" dirty="0"/>
              <a:t>played </a:t>
            </a:r>
            <a:r>
              <a:rPr lang="en-US" altLang="zh-TW" sz="2000" b="1" u="sng" dirty="0"/>
              <a:t>Mozambique</a:t>
            </a:r>
            <a:r>
              <a:rPr lang="en-US" altLang="zh-TW" sz="2000" b="1" dirty="0"/>
              <a:t> </a:t>
            </a:r>
            <a:r>
              <a:rPr lang="en-US" altLang="zh-TW" sz="2000" dirty="0"/>
              <a:t>at</a:t>
            </a:r>
          </a:p>
          <a:p>
            <a:r>
              <a:rPr lang="en-US" altLang="zh-TW" sz="2000" b="1" u="sng" dirty="0"/>
              <a:t>Monterey</a:t>
            </a:r>
            <a:r>
              <a:rPr lang="en-US" altLang="zh-TW" sz="2000" b="1" dirty="0"/>
              <a:t> </a:t>
            </a:r>
            <a:r>
              <a:rPr lang="en-US" altLang="zh-TW" sz="2000" dirty="0"/>
              <a:t>right before </a:t>
            </a:r>
            <a:r>
              <a:rPr lang="en-US" altLang="zh-TW" sz="2000" b="1" u="sng" dirty="0"/>
              <a:t>Cash</a:t>
            </a:r>
            <a:r>
              <a:rPr lang="en-US" altLang="zh-TW" sz="2000" b="1" dirty="0"/>
              <a:t>.</a:t>
            </a:r>
            <a:endParaRPr lang="zh-TW" altLang="en-US" b="1" dirty="0"/>
          </a:p>
        </p:txBody>
      </p:sp>
      <p:sp>
        <p:nvSpPr>
          <p:cNvPr id="9" name="流程圖: 文件 8"/>
          <p:cNvSpPr/>
          <p:nvPr/>
        </p:nvSpPr>
        <p:spPr>
          <a:xfrm>
            <a:off x="137023" y="5049102"/>
            <a:ext cx="3456000" cy="1080276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790226" y="5373216"/>
            <a:ext cx="4320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443768" y="4399319"/>
            <a:ext cx="112333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411198" y="4387283"/>
            <a:ext cx="1638246" cy="44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14577" y="6289426"/>
            <a:ext cx="1555382" cy="451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55783" y="6308734"/>
            <a:ext cx="1584569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8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Weights are meant to capture the degree of associativity between concepts in the graph.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Assumption </a:t>
            </a:r>
            <a:r>
              <a:rPr lang="en-US" altLang="zh-TW" sz="2800" dirty="0">
                <a:solidFill>
                  <a:schemeClr val="tx1"/>
                </a:solidFill>
              </a:rPr>
              <a:t>that </a:t>
            </a:r>
            <a:r>
              <a:rPr lang="en-US" altLang="zh-TW" sz="2800" b="1" dirty="0">
                <a:solidFill>
                  <a:schemeClr val="tx1"/>
                </a:solidFill>
              </a:rPr>
              <a:t>specificity</a:t>
            </a:r>
            <a:r>
              <a:rPr lang="en-US" altLang="zh-TW" sz="2800" dirty="0">
                <a:solidFill>
                  <a:schemeClr val="tx1"/>
                </a:solidFill>
              </a:rPr>
              <a:t> is a good proxy for </a:t>
            </a:r>
            <a:r>
              <a:rPr lang="en-US" altLang="zh-TW" sz="2800" dirty="0" smtClean="0">
                <a:solidFill>
                  <a:schemeClr val="tx1"/>
                </a:solidFill>
              </a:rPr>
              <a:t>relevance.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Information Content(IC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P(</a:t>
            </a:r>
            <a:r>
              <a:rPr lang="el-GR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ω</a:t>
            </a:r>
            <a:r>
              <a:rPr lang="en-US" altLang="zh-TW" sz="1400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Pred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 : the probability that the random variable </a:t>
            </a:r>
            <a:r>
              <a:rPr lang="en-US" altLang="zh-TW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X</a:t>
            </a:r>
            <a:r>
              <a:rPr lang="en-US" altLang="zh-TW" sz="1600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Pred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describing the type of edge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EX : 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Semantic relation weighting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35" y="4437112"/>
            <a:ext cx="3669731" cy="5295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67" y="3284984"/>
            <a:ext cx="3837546" cy="100811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91680" y="5949280"/>
            <a:ext cx="1152128" cy="5133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011116" y="5949280"/>
            <a:ext cx="2433092" cy="5133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99692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rdf:type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081376" y="6021288"/>
            <a:ext cx="2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bo:associatedBand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851920" y="5733256"/>
            <a:ext cx="2736304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5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Joint Information Content(joint IC)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24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EX:</a:t>
            </a:r>
          </a:p>
          <a:p>
            <a:pPr>
              <a:spcBef>
                <a:spcPts val="30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Combined Information Content(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combIC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EX: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Semantic relation weighting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36" y="4671264"/>
            <a:ext cx="3724875" cy="39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204864"/>
            <a:ext cx="4464496" cy="40115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801" y="5132745"/>
            <a:ext cx="4057799" cy="1065972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1424709" y="2977100"/>
            <a:ext cx="1476164" cy="5133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485112" y="304910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f</a:t>
            </a:r>
            <a:r>
              <a:rPr lang="en-US" altLang="zh-TW" dirty="0" err="1" smtClean="0"/>
              <a:t>oef:Person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3769618" y="2999798"/>
            <a:ext cx="2211187" cy="5133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910139" y="3073793"/>
            <a:ext cx="21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dbo:MusicalArtist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635896" y="2892510"/>
            <a:ext cx="2438227" cy="7074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485212" y="5377634"/>
            <a:ext cx="2675352" cy="5133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621486" y="5402828"/>
            <a:ext cx="292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db:American</a:t>
            </a:r>
            <a:r>
              <a:rPr lang="en-US" altLang="zh-TW" dirty="0" smtClean="0"/>
              <a:t> folk music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71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6212</TotalTime>
  <Words>769</Words>
  <Application>Microsoft Office PowerPoint</Application>
  <PresentationFormat>如螢幕大小 (4:3)</PresentationFormat>
  <Paragraphs>205</Paragraphs>
  <Slides>24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Candara</vt:lpstr>
      <vt:lpstr>Tahoma</vt:lpstr>
      <vt:lpstr>Times New Roman</vt:lpstr>
      <vt:lpstr>Tunga</vt:lpstr>
      <vt:lpstr>Soho</vt:lpstr>
      <vt:lpstr>PowerPoint 簡報</vt:lpstr>
      <vt:lpstr>Outline</vt:lpstr>
      <vt:lpstr>PowerPoint 簡報</vt:lpstr>
      <vt:lpstr>PowerPoint 簡報</vt:lpstr>
      <vt:lpstr>Outline</vt:lpstr>
      <vt:lpstr>DBpedia</vt:lpstr>
      <vt:lpstr>Semantic graph construction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281</cp:revision>
  <cp:lastPrinted>2013-06-10T01:09:06Z</cp:lastPrinted>
  <dcterms:created xsi:type="dcterms:W3CDTF">2013-06-08T15:21:02Z</dcterms:created>
  <dcterms:modified xsi:type="dcterms:W3CDTF">2014-05-11T07:31:23Z</dcterms:modified>
</cp:coreProperties>
</file>